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593" r:id="rId2"/>
    <p:sldId id="735" r:id="rId3"/>
    <p:sldId id="808" r:id="rId4"/>
    <p:sldId id="809" r:id="rId5"/>
    <p:sldId id="813" r:id="rId6"/>
    <p:sldId id="810" r:id="rId7"/>
    <p:sldId id="833" r:id="rId8"/>
    <p:sldId id="832" r:id="rId9"/>
    <p:sldId id="812" r:id="rId10"/>
    <p:sldId id="815" r:id="rId11"/>
    <p:sldId id="834" r:id="rId12"/>
    <p:sldId id="814" r:id="rId13"/>
    <p:sldId id="816" r:id="rId14"/>
    <p:sldId id="835" r:id="rId15"/>
    <p:sldId id="738" r:id="rId16"/>
    <p:sldId id="831" r:id="rId17"/>
    <p:sldId id="739" r:id="rId18"/>
    <p:sldId id="836" r:id="rId19"/>
    <p:sldId id="820" r:id="rId20"/>
    <p:sldId id="819" r:id="rId21"/>
    <p:sldId id="821" r:id="rId22"/>
    <p:sldId id="740" r:id="rId23"/>
    <p:sldId id="822" r:id="rId24"/>
    <p:sldId id="823" r:id="rId25"/>
    <p:sldId id="824" r:id="rId26"/>
    <p:sldId id="825" r:id="rId27"/>
    <p:sldId id="826" r:id="rId28"/>
    <p:sldId id="82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3686" autoAdjust="0"/>
    <p:restoredTop sz="91260" autoAdjust="0"/>
  </p:normalViewPr>
  <p:slideViewPr>
    <p:cSldViewPr snapToGrid="0">
      <p:cViewPr varScale="1">
        <p:scale>
          <a:sx n="106" d="100"/>
          <a:sy n="106" d="100"/>
        </p:scale>
        <p:origin x="126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</a:t>
            </a:r>
            <a:r>
              <a:rPr lang="en-US" baseline="0" dirty="0" err="1">
                <a:latin typeface="Arial Unicode MS" panose="020B0604020202020204" pitchFamily="34" charset="-128"/>
              </a:rPr>
              <a:t>SuperBowl</a:t>
            </a:r>
            <a:r>
              <a:rPr lang="en-US" baseline="0" dirty="0">
                <a:latin typeface="Arial Unicode MS" panose="020B0604020202020204" pitchFamily="34" charset="-128"/>
              </a:rPr>
              <a:t>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1A-46A3-8A51-71285D80E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5751968"/>
        <c:axId val="375753144"/>
      </c:lineChart>
      <c:catAx>
        <c:axId val="375751968"/>
        <c:scaling>
          <c:orientation val="minMax"/>
        </c:scaling>
        <c:delete val="1"/>
        <c:axPos val="b"/>
        <c:majorTickMark val="none"/>
        <c:minorTickMark val="none"/>
        <c:tickLblPos val="nextTo"/>
        <c:crossAx val="375753144"/>
        <c:crosses val="autoZero"/>
        <c:auto val="1"/>
        <c:lblAlgn val="ctr"/>
        <c:lblOffset val="100"/>
        <c:noMultiLvlLbl val="0"/>
      </c:catAx>
      <c:valAx>
        <c:axId val="375753144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75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3M</a:t>
            </a:r>
            <a:r>
              <a:rPr lang="en-US" baseline="0" dirty="0">
                <a:latin typeface="Arial Unicode MS" panose="020B0604020202020204" pitchFamily="34" charset="-128"/>
              </a:rPr>
              <a:t> SB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layout>
        <c:manualLayout>
          <c:xMode val="edge"/>
          <c:yMode val="edge"/>
          <c:x val="0.34934595549908326"/>
          <c:y val="3.0582488033899204E-2"/>
        </c:manualLayout>
      </c:layout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E-469A-A3F0-922BA8813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7607008"/>
        <c:axId val="377602696"/>
      </c:lineChart>
      <c:catAx>
        <c:axId val="377607008"/>
        <c:scaling>
          <c:orientation val="minMax"/>
        </c:scaling>
        <c:delete val="1"/>
        <c:axPos val="b"/>
        <c:majorTickMark val="none"/>
        <c:minorTickMark val="none"/>
        <c:tickLblPos val="nextTo"/>
        <c:crossAx val="377602696"/>
        <c:crosses val="autoZero"/>
        <c:auto val="1"/>
        <c:lblAlgn val="ctr"/>
        <c:lblOffset val="100"/>
        <c:noMultiLvlLbl val="0"/>
      </c:catAx>
      <c:valAx>
        <c:axId val="37760269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7607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8/7/23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5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8/7/23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8/7/23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8/7/23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8/7/23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8/7/23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8/7/23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8/7/23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8/7/23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Mining &amp; NLP</a:t>
            </a:r>
            <a:br>
              <a:rPr lang="en-US" dirty="0"/>
            </a:br>
            <a:r>
              <a:rPr lang="en-US" dirty="0"/>
              <a:t>Dictionary Based Sentiment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pPr/>
              <a:t>8/7/23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1E1E62-86D5-564A-87AA-233D2A9463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3E53E6-5D99-C34E-8350-A2374AD50FC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13547" y="1496626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14600" y="1163542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 Law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17650"/>
              </p:ext>
            </p:extLst>
          </p:nvPr>
        </p:nvGraphicFramePr>
        <p:xfrm>
          <a:off x="2585702" y="3119784"/>
          <a:ext cx="3931919" cy="2491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/>
          <p:cNvSpPr/>
          <p:nvPr/>
        </p:nvSpPr>
        <p:spPr>
          <a:xfrm>
            <a:off x="2584356" y="2075086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words in natural language but there is steep decline in everyday usage.  Follows a predictable pattern. 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11C58D-8320-694F-9D2F-F704AAAC831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C46A7B-29FB-DD42-95C7-E7F38E65E58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10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14600" y="1628459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14600" y="1295375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Lexicon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8940" y="3097530"/>
            <a:ext cx="38747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sz="18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qdap</a:t>
            </a: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polarity()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SentimentAnalysis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analyzeSentiment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tidytext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&amp; 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dplyr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00325" y="2171060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Because of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Law you can have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neg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lexicons that do not encompass all possible terms.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4CF0A8-C7EC-624B-A148-D5FFA2ABEE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2F4250-2533-2B4D-B0BB-6CE0A87CC28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698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35973" y="2682920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won the lottery!!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A16838-6667-D947-A7BD-E0F5E9F609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9E23AE-BBA5-FA45-9A89-C560D11F3D5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578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were hit by a bus!!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5973" y="2739027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84AB3F-0B5E-ED46-9BC5-62A3F05ADF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862B9D-A925-354E-A806-FECC88B1D83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875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bit more complex polarity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334476" y="1159660"/>
            <a:ext cx="8484403" cy="4959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477" y="1157657"/>
            <a:ext cx="8484402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Scoring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0088" y="1674845"/>
            <a:ext cx="62337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AutoNum type="arabicPeriod"/>
            </a:pPr>
            <a:r>
              <a:rPr lang="en-US" sz="15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a polarized word from a lexicon</a:t>
            </a:r>
          </a:p>
          <a:p>
            <a:pPr marL="342900" indent="-342900" defTabSz="457200">
              <a:buAutoNum type="arabicPeriod"/>
            </a:pPr>
            <a:r>
              <a:rPr lang="en-US" sz="1500" b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“context cluster” – </a:t>
            </a:r>
            <a:r>
              <a:rPr lang="en-US" sz="1500" b="1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 words previous &amp; 2 words after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Neutral Words </a:t>
            </a:r>
          </a:p>
          <a:p>
            <a:pPr marL="800100" lvl="1" indent="-342900" defTabSz="457200">
              <a:buAutoNum type="arabicPeriod"/>
            </a:pP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Amplifiers “very”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d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e-amplifiers i.e. “hardly”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Negators i.e. “not”</a:t>
            </a: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 defTabSz="457200">
              <a:buAutoNum type="arabicPeriod"/>
            </a:pPr>
            <a:r>
              <a:rPr lang="en-US" sz="1500" b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Assign Values 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Neutral Words = 0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Amplifiers = 0.8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De-amplifiers = -0.8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Negators = -1 * </a:t>
            </a:r>
          </a:p>
          <a:p>
            <a:pPr marL="342900" indent="-342900" defTabSz="457200">
              <a:buAutoNum type="arabicPeriod"/>
            </a:pPr>
            <a:r>
              <a:rPr lang="en-US" sz="1500" b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Sum Values</a:t>
            </a:r>
          </a:p>
          <a:p>
            <a:pPr marL="342900" indent="-342900" defTabSz="457200">
              <a:buAutoNum type="arabicPeriod"/>
            </a:pPr>
            <a:r>
              <a:rPr lang="en-US" sz="15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Divide Sum by sqrt of word count </a:t>
            </a: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– accounts for length of document “how dense the polarity is”</a:t>
            </a: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966A28C3-CD6B-42ED-BBBD-47C0AC8CD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BC52BC-3A2D-2D4F-9863-A1066DAB60F6}"/>
              </a:ext>
            </a:extLst>
          </p:cNvPr>
          <p:cNvSpPr/>
          <p:nvPr/>
        </p:nvSpPr>
        <p:spPr>
          <a:xfrm>
            <a:off x="516835" y="5486400"/>
            <a:ext cx="7998515" cy="463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open ﻿</a:t>
            </a:r>
            <a:r>
              <a:rPr lang="en-US" dirty="0" err="1"/>
              <a:t>A_polarity_math.R</a:t>
            </a:r>
            <a:r>
              <a:rPr lang="en-US" dirty="0"/>
              <a:t> to see it in action.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912FC4-D092-D941-8D15-6CFBCAEA270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689052-05DB-1D4B-A1AF-66A6E443063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425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90" y="2712600"/>
            <a:ext cx="3657600" cy="27088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32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CD0C31-9B26-2146-889E-3A0977A1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802" y="1842324"/>
            <a:ext cx="4343400" cy="440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2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Kanjoya’s</a:t>
            </a:r>
            <a:r>
              <a:rPr lang="en-US" sz="3600" dirty="0"/>
              <a:t> Experience Corpus</a:t>
            </a:r>
          </a:p>
        </p:txBody>
      </p:sp>
      <p:pic>
        <p:nvPicPr>
          <p:cNvPr id="9" name="Picture 8" descr="Screen Shot 2015-05-21 at 12.45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96" y="1507782"/>
            <a:ext cx="5859087" cy="436433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909F2-D8C5-458B-AF6B-010B6E2BC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409A81-19AE-6740-A9AE-D4A8772973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2A3757-634F-B24E-AE16-D18969FA3DB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67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3421" y="365126"/>
            <a:ext cx="8341929" cy="591477"/>
          </a:xfrm>
        </p:spPr>
        <p:txBody>
          <a:bodyPr/>
          <a:lstStyle/>
          <a:p>
            <a:r>
              <a:rPr lang="en-US" dirty="0"/>
              <a:t>Tidy Data Formats are structured differently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7336"/>
              </p:ext>
            </p:extLst>
          </p:nvPr>
        </p:nvGraphicFramePr>
        <p:xfrm>
          <a:off x="937517" y="2220280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937517" y="1840049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3869862" y="3065064"/>
            <a:ext cx="2175642" cy="63062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552005"/>
              </p:ext>
            </p:extLst>
          </p:nvPr>
        </p:nvGraphicFramePr>
        <p:xfrm>
          <a:off x="5369425" y="1915480"/>
          <a:ext cx="2565654" cy="296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56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Document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Tweet_n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5383320" y="1535248"/>
            <a:ext cx="2535994" cy="378931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Tidy Form (Triplet, Dense Data)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6EF84-F1F6-F948-8659-57F0BFFC89D1}"/>
              </a:ext>
            </a:extLst>
          </p:cNvPr>
          <p:cNvSpPr/>
          <p:nvPr/>
        </p:nvSpPr>
        <p:spPr>
          <a:xfrm>
            <a:off x="5350903" y="4971662"/>
            <a:ext cx="2584174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Dense Data: Efficient in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AA67D7-E38A-6849-BC6C-4CD1F49B903E}"/>
              </a:ext>
            </a:extLst>
          </p:cNvPr>
          <p:cNvSpPr/>
          <p:nvPr/>
        </p:nvSpPr>
        <p:spPr>
          <a:xfrm>
            <a:off x="921767" y="4971662"/>
            <a:ext cx="3544956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Sparse Data: Memory used to hold 0s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4977AF-ADC0-0F4C-9540-C131432F0A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6A1119-87AD-A942-966E-5D8B890BE473}"/>
              </a:ext>
            </a:extLst>
          </p:cNvPr>
          <p:cNvCxnSpPr/>
          <p:nvPr/>
        </p:nvCxnSpPr>
        <p:spPr>
          <a:xfrm>
            <a:off x="7935077" y="5140625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83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 operator…%&gt;%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098" name="Picture 2" descr="Image result for this is not a pip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897" y="1412061"/>
            <a:ext cx="4488832" cy="4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75CC4F-E3E5-2C4F-9EF9-4C1A692E411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F44094-04EC-A942-BAFB-7B1F866FE34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940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CAEBDC-A022-42FC-8B92-BDD83F96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78173-5947-4F35-9667-F563D71F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76" y="365126"/>
            <a:ext cx="8939048" cy="591477"/>
          </a:xfrm>
        </p:spPr>
        <p:txBody>
          <a:bodyPr/>
          <a:lstStyle/>
          <a:p>
            <a:r>
              <a:rPr lang="en-US" dirty="0" err="1"/>
              <a:t>Zipf’s</a:t>
            </a:r>
            <a:r>
              <a:rPr lang="en-US" dirty="0"/>
              <a:t> Law: Our words  are less diverse than we think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545F3542-284F-40CB-AA56-2D2C37D0A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5FA2-CF1A-47D7-B82C-0D8B23383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593976"/>
            <a:ext cx="8446167" cy="5109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words in natural language but also a steep decline in actual usage. 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Follows a predictable pattern.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619148" y="1937037"/>
            <a:ext cx="3689132" cy="2676504"/>
            <a:chOff x="433759" y="2081047"/>
            <a:chExt cx="3689132" cy="2676504"/>
          </a:xfrm>
        </p:grpSpPr>
        <p:pic>
          <p:nvPicPr>
            <p:cNvPr id="7" name="Picture 2" descr="Image result for zipf's law">
              <a:extLst>
                <a:ext uri="{FF2B5EF4-FFF2-40B4-BE49-F238E27FC236}">
                  <a16:creationId xmlns:a16="http://schemas.microsoft.com/office/drawing/2014/main" id="{E79F8C42-DDEC-484B-9AF4-5697CCAD2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024" y="2556649"/>
              <a:ext cx="3664603" cy="2200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33759" y="2081047"/>
              <a:ext cx="3689132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Another Example 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F19589-F4F2-C44D-8682-D4C73D133BE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9F794A-1735-C748-A1C4-E87AAEC8E98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100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uses %&gt;% to forward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40A206-84F1-4CFE-A274-27868154639E}"/>
              </a:ext>
            </a:extLst>
          </p:cNvPr>
          <p:cNvSpPr/>
          <p:nvPr/>
        </p:nvSpPr>
        <p:spPr>
          <a:xfrm>
            <a:off x="93786" y="1486900"/>
            <a:ext cx="8732162" cy="6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the “</a:t>
            </a:r>
            <a:r>
              <a:rPr lang="en-US" sz="1600" dirty="0" err="1"/>
              <a:t>tidyverse</a:t>
            </a:r>
            <a:r>
              <a:rPr lang="en-US" sz="1600" dirty="0"/>
              <a:t>” code is structured so it is more easily read using the %&gt;%.   The data format is a </a:t>
            </a:r>
            <a:r>
              <a:rPr lang="en-US" sz="1600" dirty="0" err="1"/>
              <a:t>tibble</a:t>
            </a:r>
            <a:r>
              <a:rPr lang="en-US" sz="1600" dirty="0"/>
              <a:t> usually not a data frame.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9FFFAF3-C96C-462B-B199-570A86DEC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373204"/>
            <a:ext cx="857927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0FEC3-CC7F-4699-A9B3-61C9844AF549}"/>
              </a:ext>
            </a:extLst>
          </p:cNvPr>
          <p:cNvSpPr txBox="1"/>
          <p:nvPr/>
        </p:nvSpPr>
        <p:spPr>
          <a:xfrm>
            <a:off x="93786" y="4287177"/>
            <a:ext cx="8732162" cy="40409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reads as “Using the </a:t>
            </a:r>
            <a:r>
              <a:rPr lang="en-US" sz="1400" dirty="0" err="1"/>
              <a:t>mtcars</a:t>
            </a:r>
            <a:r>
              <a:rPr lang="en-US" sz="1400" dirty="0"/>
              <a:t> object </a:t>
            </a:r>
            <a:r>
              <a:rPr lang="en-US" sz="1400" i="1" dirty="0"/>
              <a:t>then</a:t>
            </a:r>
            <a:r>
              <a:rPr lang="en-US" sz="1400" dirty="0"/>
              <a:t> group by the </a:t>
            </a:r>
            <a:r>
              <a:rPr lang="en-US" sz="1400" dirty="0" err="1"/>
              <a:t>cyl</a:t>
            </a:r>
            <a:r>
              <a:rPr lang="en-US" sz="1400" dirty="0"/>
              <a:t> vector </a:t>
            </a:r>
            <a:r>
              <a:rPr lang="en-US" sz="1400" i="1" dirty="0"/>
              <a:t>then</a:t>
            </a:r>
            <a:r>
              <a:rPr lang="en-US" sz="1400" dirty="0"/>
              <a:t> mutate a new variable called rank.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F8A6302-CAB8-124A-955D-B4D0F625D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784021"/>
            <a:ext cx="2877711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7D57D57-56CA-7F4C-84C6-D92D128A2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3210227"/>
            <a:ext cx="644599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%&gt;% mutate(rank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min_rank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(desc(mpg)))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AC59A9-F984-CB46-92E7-894ED247618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BF6A31-01F7-434F-A98A-1D421D75C4A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2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exercise we will examine song lyrics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21A06-9471-48C7-B813-FF43E5D3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588035"/>
            <a:ext cx="6315075" cy="394335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B8A8B8-B746-EF49-AA0A-1EB9AE31C3E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861DD3-4CF5-3F4B-96A7-76FFEDD98FCF}"/>
              </a:ext>
            </a:extLst>
          </p:cNvPr>
          <p:cNvCxnSpPr/>
          <p:nvPr/>
        </p:nvCxnSpPr>
        <p:spPr>
          <a:xfrm>
            <a:off x="7846681" y="4987978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190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96ADC6-A8AF-4177-80C3-00592755C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6055C4-6C20-45AD-A381-AF38F6DD4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17" y="365126"/>
            <a:ext cx="8623738" cy="591477"/>
          </a:xfrm>
        </p:spPr>
        <p:txBody>
          <a:bodyPr/>
          <a:lstStyle/>
          <a:p>
            <a:r>
              <a:rPr lang="en-US" sz="2800" dirty="0"/>
              <a:t>Sentiment the Tidy Way uses joins with existing lexicons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743436D9-66D6-480D-8753-218AB28414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44E92-3086-4AF5-BE02-6B5834CC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840748-A370-1D4A-98B6-ED80AB54163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05A55E-4150-BB40-9C65-8A5E00B89CE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D6E390-18F6-A246-88BD-A9E4B309D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65" y="1461052"/>
            <a:ext cx="3982830" cy="22593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35328F-AF7E-0541-9110-C18A28A41A99}"/>
              </a:ext>
            </a:extLst>
          </p:cNvPr>
          <p:cNvSpPr txBox="1"/>
          <p:nvPr/>
        </p:nvSpPr>
        <p:spPr>
          <a:xfrm>
            <a:off x="159026" y="1113183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6782 Words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9F1A01-EF4E-D54D-B2C9-8019EF4175BD}"/>
              </a:ext>
            </a:extLst>
          </p:cNvPr>
          <p:cNvSpPr txBox="1"/>
          <p:nvPr/>
        </p:nvSpPr>
        <p:spPr>
          <a:xfrm>
            <a:off x="4287078" y="1133062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2477 Words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0560B-4DD8-A74F-9054-1901BAABD543}"/>
              </a:ext>
            </a:extLst>
          </p:cNvPr>
          <p:cNvSpPr txBox="1"/>
          <p:nvPr/>
        </p:nvSpPr>
        <p:spPr>
          <a:xfrm>
            <a:off x="2614156" y="3745250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4463 Words</a:t>
            </a:r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F973D3-26B1-E943-97B5-013D927EC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622" y="4063302"/>
            <a:ext cx="3280465" cy="1979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E8646C-C76C-974A-B2E7-8CB3819C5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855" y="1475961"/>
            <a:ext cx="3479634" cy="19696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621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6483" y="365126"/>
            <a:ext cx="8278867" cy="591477"/>
          </a:xfrm>
        </p:spPr>
        <p:txBody>
          <a:bodyPr/>
          <a:lstStyle/>
          <a:p>
            <a:r>
              <a:rPr lang="en-US" dirty="0"/>
              <a:t>Tidy can seem complicated but not impossible.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BB0477-481A-4E1A-8DDD-E4574ACCF9CE}"/>
              </a:ext>
            </a:extLst>
          </p:cNvPr>
          <p:cNvSpPr/>
          <p:nvPr/>
        </p:nvSpPr>
        <p:spPr>
          <a:xfrm>
            <a:off x="301491" y="2754501"/>
            <a:ext cx="3381375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anti_join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120070-75FA-4473-A705-9C1211F5314E}"/>
              </a:ext>
            </a:extLst>
          </p:cNvPr>
          <p:cNvSpPr/>
          <p:nvPr/>
        </p:nvSpPr>
        <p:spPr>
          <a:xfrm>
            <a:off x="4888847" y="3748414"/>
            <a:ext cx="119776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anti_join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542AAA-A766-4392-B476-74EB6B4DC922}"/>
              </a:ext>
            </a:extLst>
          </p:cNvPr>
          <p:cNvSpPr txBox="1"/>
          <p:nvPr/>
        </p:nvSpPr>
        <p:spPr>
          <a:xfrm rot="19379462">
            <a:off x="4201746" y="2747573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3C3AD-587F-44E8-BCBE-1A94597CE751}"/>
              </a:ext>
            </a:extLst>
          </p:cNvPr>
          <p:cNvSpPr txBox="1"/>
          <p:nvPr/>
        </p:nvSpPr>
        <p:spPr>
          <a:xfrm rot="2373993">
            <a:off x="5821512" y="2714241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Stop words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C73059-F476-45F0-B504-D60AD0F87643}"/>
              </a:ext>
            </a:extLst>
          </p:cNvPr>
          <p:cNvSpPr/>
          <p:nvPr/>
        </p:nvSpPr>
        <p:spPr>
          <a:xfrm>
            <a:off x="94797" y="4486727"/>
            <a:ext cx="3696958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nrc.lexicon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  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count(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tweet,sentiment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spread(tweet, n, fill = 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0DD0B-33D8-4C8D-A840-908EF79D276F}"/>
              </a:ext>
            </a:extLst>
          </p:cNvPr>
          <p:cNvSpPr txBox="1"/>
          <p:nvPr/>
        </p:nvSpPr>
        <p:spPr>
          <a:xfrm>
            <a:off x="3816048" y="1505792"/>
            <a:ext cx="33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Forwards an object so the code is easy to understand &amp; concise.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D1E614-E5A0-4976-A922-39D0CCEB472C}"/>
              </a:ext>
            </a:extLst>
          </p:cNvPr>
          <p:cNvGrpSpPr/>
          <p:nvPr/>
        </p:nvGrpSpPr>
        <p:grpSpPr>
          <a:xfrm>
            <a:off x="689158" y="1125414"/>
            <a:ext cx="1803699" cy="1065581"/>
            <a:chOff x="1073466" y="914400"/>
            <a:chExt cx="1803699" cy="106558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F8D37B-9C5B-4339-845C-B43F17889106}"/>
                </a:ext>
              </a:extLst>
            </p:cNvPr>
            <p:cNvSpPr/>
            <p:nvPr/>
          </p:nvSpPr>
          <p:spPr>
            <a:xfrm>
              <a:off x="1149128" y="1333650"/>
              <a:ext cx="1720215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 defTabSz="457200"/>
              <a:r>
                <a:rPr lang="en-US" sz="3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%&gt;%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40CA88-04CE-4868-B38D-157A5E346B60}"/>
                </a:ext>
              </a:extLst>
            </p:cNvPr>
            <p:cNvSpPr txBox="1"/>
            <p:nvPr/>
          </p:nvSpPr>
          <p:spPr>
            <a:xfrm>
              <a:off x="1073466" y="914400"/>
              <a:ext cx="18036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The pipe operator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5A6061-B638-4C5C-AA8C-9BC9C6119623}"/>
              </a:ext>
            </a:extLst>
          </p:cNvPr>
          <p:cNvCxnSpPr/>
          <p:nvPr/>
        </p:nvCxnSpPr>
        <p:spPr>
          <a:xfrm>
            <a:off x="1535932" y="2331056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CA0F96C-7C39-4931-BE9D-E3A7EDB06FEF}"/>
              </a:ext>
            </a:extLst>
          </p:cNvPr>
          <p:cNvCxnSpPr/>
          <p:nvPr/>
        </p:nvCxnSpPr>
        <p:spPr>
          <a:xfrm>
            <a:off x="1535932" y="4289168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BD77FD-884E-41B8-9DDB-2990E7786254}"/>
              </a:ext>
            </a:extLst>
          </p:cNvPr>
          <p:cNvGrpSpPr/>
          <p:nvPr/>
        </p:nvGrpSpPr>
        <p:grpSpPr>
          <a:xfrm>
            <a:off x="4759923" y="4876800"/>
            <a:ext cx="1467580" cy="976313"/>
            <a:chOff x="6515101" y="2824163"/>
            <a:chExt cx="1123950" cy="747712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09C72037-1D2C-433E-A839-1634A7FAAB7D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B26589AD-8E45-4BC9-99F5-7130148FBE31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1" name="Freeform 29">
              <a:extLst>
                <a:ext uri="{FF2B5EF4-FFF2-40B4-BE49-F238E27FC236}">
                  <a16:creationId xmlns:a16="http://schemas.microsoft.com/office/drawing/2014/main" id="{F5539E4B-6AEB-4978-B485-8F3BBCC4AFD3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8FF7FC7-4798-4302-B168-8AC6B76F07FE}"/>
              </a:ext>
            </a:extLst>
          </p:cNvPr>
          <p:cNvSpPr/>
          <p:nvPr/>
        </p:nvSpPr>
        <p:spPr>
          <a:xfrm>
            <a:off x="4765306" y="5896041"/>
            <a:ext cx="133882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inner_join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73726C-90A0-4F59-912F-94AACD7BE772}"/>
              </a:ext>
            </a:extLst>
          </p:cNvPr>
          <p:cNvGrpSpPr/>
          <p:nvPr/>
        </p:nvGrpSpPr>
        <p:grpSpPr>
          <a:xfrm>
            <a:off x="4759923" y="2754501"/>
            <a:ext cx="1467580" cy="976313"/>
            <a:chOff x="6515101" y="2824163"/>
            <a:chExt cx="1123950" cy="747712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C6CDC418-D840-42FE-BA6A-A1DF69A731D6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218B948C-D2C8-4717-9BF4-78B82EFF8873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CC6EB1EB-6974-4FF5-AFB8-15D28118E7D8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4888E1-ED60-4A19-A199-9F95694F7409}"/>
              </a:ext>
            </a:extLst>
          </p:cNvPr>
          <p:cNvSpPr txBox="1"/>
          <p:nvPr/>
        </p:nvSpPr>
        <p:spPr>
          <a:xfrm rot="19379462">
            <a:off x="4287056" y="483982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F17764-2885-44A3-B581-4ACF181B5058}"/>
              </a:ext>
            </a:extLst>
          </p:cNvPr>
          <p:cNvSpPr txBox="1"/>
          <p:nvPr/>
        </p:nvSpPr>
        <p:spPr>
          <a:xfrm rot="2816421">
            <a:off x="5778230" y="466453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</a:t>
            </a:r>
          </a:p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49336CA-8127-BF44-A48A-36CC0EE8E7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47626E-DBB5-4F4C-96C2-634956D7858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51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  <p:bldP spid="22" grpId="0" animBg="1"/>
      <p:bldP spid="27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a DTM, its straightforward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CC522-3057-4819-AD48-ED01C1758783}"/>
              </a:ext>
            </a:extLst>
          </p:cNvPr>
          <p:cNvSpPr/>
          <p:nvPr/>
        </p:nvSpPr>
        <p:spPr>
          <a:xfrm>
            <a:off x="105508" y="1456029"/>
            <a:ext cx="4991931" cy="32932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DTM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Tidy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tidyCorp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tidy(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Get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lexicon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get_sentiments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(lexicon = c("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"))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Perform Inner Join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bingSent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inner_join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tidyCorp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       		             by=c('term'='word'))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F376E-724E-4A47-B167-F5A4169AAA55}"/>
              </a:ext>
            </a:extLst>
          </p:cNvPr>
          <p:cNvSpPr txBox="1"/>
          <p:nvPr/>
        </p:nvSpPr>
        <p:spPr>
          <a:xfrm>
            <a:off x="5901083" y="1669741"/>
            <a:ext cx="291655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DTM is from the “tm” library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6A99F2-048A-4E21-A24D-F22B5D02BFA9}"/>
              </a:ext>
            </a:extLst>
          </p:cNvPr>
          <p:cNvCxnSpPr/>
          <p:nvPr/>
        </p:nvCxnSpPr>
        <p:spPr>
          <a:xfrm flipV="1">
            <a:off x="4713890" y="1847162"/>
            <a:ext cx="1075736" cy="1316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5F7F4F-E745-4348-9ED2-5C0BEBBD6AFF}"/>
              </a:ext>
            </a:extLst>
          </p:cNvPr>
          <p:cNvCxnSpPr/>
          <p:nvPr/>
        </p:nvCxnSpPr>
        <p:spPr>
          <a:xfrm flipV="1">
            <a:off x="3001873" y="2576396"/>
            <a:ext cx="2402006" cy="1364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299686-BF25-416D-B48C-AAE63F126E0B}"/>
              </a:ext>
            </a:extLst>
          </p:cNvPr>
          <p:cNvSpPr txBox="1"/>
          <p:nvPr/>
        </p:nvSpPr>
        <p:spPr>
          <a:xfrm>
            <a:off x="5627812" y="2405486"/>
            <a:ext cx="333670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Easy way to make it into a </a:t>
            </a:r>
            <a:r>
              <a:rPr lang="en-US" dirty="0" err="1">
                <a:solidFill>
                  <a:schemeClr val="bg1"/>
                </a:solidFill>
              </a:rPr>
              <a:t>tibble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B41F8A-7E4B-4C03-9A34-7FA8AB00BC9B}"/>
              </a:ext>
            </a:extLst>
          </p:cNvPr>
          <p:cNvGrpSpPr/>
          <p:nvPr/>
        </p:nvGrpSpPr>
        <p:grpSpPr>
          <a:xfrm>
            <a:off x="6439716" y="3503256"/>
            <a:ext cx="1467580" cy="976313"/>
            <a:chOff x="6515101" y="2824163"/>
            <a:chExt cx="1123950" cy="74771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CFA4C18-8660-464F-AD38-19CE8922E600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2F1579F-CC28-4A58-AEAF-35DFA149FD98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628F0D-5870-462D-890F-EF60181BBF3A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5303150-860F-4368-9DE0-D6479C4B4CA4}"/>
              </a:ext>
            </a:extLst>
          </p:cNvPr>
          <p:cNvSpPr txBox="1"/>
          <p:nvPr/>
        </p:nvSpPr>
        <p:spPr>
          <a:xfrm>
            <a:off x="5553585" y="3837524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Weeknd</a:t>
            </a:r>
            <a:r>
              <a:rPr lang="en-US" dirty="0"/>
              <a:t> Lyrics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74C6D7-F68B-4746-B2D0-9C7C6D559323}"/>
              </a:ext>
            </a:extLst>
          </p:cNvPr>
          <p:cNvSpPr txBox="1"/>
          <p:nvPr/>
        </p:nvSpPr>
        <p:spPr>
          <a:xfrm>
            <a:off x="7548432" y="38375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Bing Lexicon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9C8824-A3E3-FB40-8E22-9483F34431DB}"/>
              </a:ext>
            </a:extLst>
          </p:cNvPr>
          <p:cNvSpPr txBox="1"/>
          <p:nvPr/>
        </p:nvSpPr>
        <p:spPr>
          <a:xfrm>
            <a:off x="0" y="4767080"/>
            <a:ext cx="5512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Due to some changes, the first time you use a sentiment lexicon, you will be asked to download.  This is due to licensing.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F94269-6EE7-6E4A-8457-1AB66B74C12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5D010C0-11BF-7943-8EB6-72C01AFB188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80D19-F64B-6A45-851D-55A85B3D9FDB}"/>
              </a:ext>
            </a:extLst>
          </p:cNvPr>
          <p:cNvCxnSpPr/>
          <p:nvPr/>
        </p:nvCxnSpPr>
        <p:spPr>
          <a:xfrm flipV="1">
            <a:off x="3670852" y="3684104"/>
            <a:ext cx="2703444" cy="41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041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 touch with our feelings…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65683" y="2427890"/>
            <a:ext cx="287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B_sentimentAnalysis.R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DCA7B8-3313-0F4F-BF24-7077EDFE23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9F1335-2432-8040-9F2F-CD347B28B0C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VADER Sentiment Analysis: A Complete Guide, Algo Trading and More">
            <a:extLst>
              <a:ext uri="{FF2B5EF4-FFF2-40B4-BE49-F238E27FC236}">
                <a16:creationId xmlns:a16="http://schemas.microsoft.com/office/drawing/2014/main" id="{BC90D072-1358-E8EB-4272-F7D8FB19D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437052"/>
            <a:ext cx="4380624" cy="333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560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polarity scores in both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A2AC30-4A92-44BB-9F1B-2FAFA129D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86" y="2221102"/>
            <a:ext cx="5981700" cy="132397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00363F-ADF3-B845-8B94-BD9FEE2E13F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8C8155-D7EA-2D49-B264-A290B064130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24494A-39FE-6544-9954-FBC7A0323E1A}"/>
              </a:ext>
            </a:extLst>
          </p:cNvPr>
          <p:cNvSpPr txBox="1"/>
          <p:nvPr/>
        </p:nvSpPr>
        <p:spPr>
          <a:xfrm>
            <a:off x="313749" y="4017133"/>
            <a:ext cx="861821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Qdap’s</a:t>
            </a:r>
            <a:r>
              <a:rPr lang="en-US" dirty="0">
                <a:solidFill>
                  <a:schemeClr val="bg1"/>
                </a:solidFill>
              </a:rPr>
              <a:t> polarity function calculates -0.409 for “Starboy” lyrics.</a:t>
            </a:r>
          </a:p>
        </p:txBody>
      </p:sp>
    </p:spTree>
    <p:extLst>
      <p:ext uri="{BB962C8B-B14F-4D97-AF65-F5344CB8AC3E}">
        <p14:creationId xmlns:p14="http://schemas.microsoft.com/office/powerpoint/2010/main" val="3612781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polarity scores in both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FCA32-C8B6-4FA7-B7DA-F90DB22635EA}"/>
              </a:ext>
            </a:extLst>
          </p:cNvPr>
          <p:cNvSpPr txBox="1"/>
          <p:nvPr/>
        </p:nvSpPr>
        <p:spPr>
          <a:xfrm>
            <a:off x="313749" y="4017133"/>
            <a:ext cx="861821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Although less sophisticated &amp; the scale is different, </a:t>
            </a:r>
            <a:r>
              <a:rPr lang="en-US" dirty="0" err="1">
                <a:solidFill>
                  <a:schemeClr val="bg1"/>
                </a:solidFill>
              </a:rPr>
              <a:t>tidytext’s</a:t>
            </a:r>
            <a:r>
              <a:rPr lang="en-US" dirty="0">
                <a:solidFill>
                  <a:schemeClr val="bg1"/>
                </a:solidFill>
              </a:rPr>
              <a:t> polarity is still negative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E1D93B-5DEF-4069-A479-850112C02ECF}"/>
              </a:ext>
            </a:extLst>
          </p:cNvPr>
          <p:cNvGrpSpPr/>
          <p:nvPr/>
        </p:nvGrpSpPr>
        <p:grpSpPr>
          <a:xfrm>
            <a:off x="218053" y="1838205"/>
            <a:ext cx="2662220" cy="976313"/>
            <a:chOff x="5354294" y="4344537"/>
            <a:chExt cx="2662220" cy="9763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6EB556A-E9DF-47A6-8488-C1D863097681}"/>
                </a:ext>
              </a:extLst>
            </p:cNvPr>
            <p:cNvGrpSpPr/>
            <p:nvPr/>
          </p:nvGrpSpPr>
          <p:grpSpPr>
            <a:xfrm>
              <a:off x="6017688" y="4344537"/>
              <a:ext cx="1467580" cy="976313"/>
              <a:chOff x="6515101" y="2824163"/>
              <a:chExt cx="1123950" cy="747712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996DC74D-BE35-4BC3-B966-33FBB2EDC2B6}"/>
                  </a:ext>
                </a:extLst>
              </p:cNvPr>
              <p:cNvSpPr/>
              <p:nvPr/>
            </p:nvSpPr>
            <p:spPr>
              <a:xfrm>
                <a:off x="6896101" y="2880653"/>
                <a:ext cx="361950" cy="634732"/>
              </a:xfrm>
              <a:custGeom>
                <a:avLst/>
                <a:gdLst>
                  <a:gd name="connsiteX0" fmla="*/ 176588 w 361950"/>
                  <a:gd name="connsiteY0" fmla="*/ 0 h 634732"/>
                  <a:gd name="connsiteX1" fmla="*/ 198170 w 361950"/>
                  <a:gd name="connsiteY1" fmla="*/ 11714 h 634732"/>
                  <a:gd name="connsiteX2" fmla="*/ 361950 w 361950"/>
                  <a:gd name="connsiteY2" fmla="*/ 319747 h 634732"/>
                  <a:gd name="connsiteX3" fmla="*/ 198170 w 361950"/>
                  <a:gd name="connsiteY3" fmla="*/ 627780 h 634732"/>
                  <a:gd name="connsiteX4" fmla="*/ 185362 w 361950"/>
                  <a:gd name="connsiteY4" fmla="*/ 634732 h 634732"/>
                  <a:gd name="connsiteX5" fmla="*/ 163780 w 361950"/>
                  <a:gd name="connsiteY5" fmla="*/ 623018 h 634732"/>
                  <a:gd name="connsiteX6" fmla="*/ 0 w 361950"/>
                  <a:gd name="connsiteY6" fmla="*/ 314985 h 634732"/>
                  <a:gd name="connsiteX7" fmla="*/ 163780 w 361950"/>
                  <a:gd name="connsiteY7" fmla="*/ 6952 h 634732"/>
                  <a:gd name="connsiteX8" fmla="*/ 176588 w 361950"/>
                  <a:gd name="connsiteY8" fmla="*/ 0 h 63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634732">
                    <a:moveTo>
                      <a:pt x="176588" y="0"/>
                    </a:moveTo>
                    <a:lnTo>
                      <a:pt x="198170" y="11714"/>
                    </a:lnTo>
                    <a:cubicBezTo>
                      <a:pt x="296983" y="78471"/>
                      <a:pt x="361950" y="191522"/>
                      <a:pt x="361950" y="319747"/>
                    </a:cubicBezTo>
                    <a:cubicBezTo>
                      <a:pt x="361950" y="447972"/>
                      <a:pt x="296983" y="561023"/>
                      <a:pt x="198170" y="627780"/>
                    </a:cubicBezTo>
                    <a:lnTo>
                      <a:pt x="185362" y="634732"/>
                    </a:lnTo>
                    <a:lnTo>
                      <a:pt x="163780" y="623018"/>
                    </a:lnTo>
                    <a:cubicBezTo>
                      <a:pt x="64967" y="556261"/>
                      <a:pt x="0" y="443210"/>
                      <a:pt x="0" y="314985"/>
                    </a:cubicBezTo>
                    <a:cubicBezTo>
                      <a:pt x="0" y="186760"/>
                      <a:pt x="64967" y="73709"/>
                      <a:pt x="163780" y="6952"/>
                    </a:cubicBezTo>
                    <a:lnTo>
                      <a:pt x="17658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23C94B65-5290-47BA-9DCD-6395FC27C6EB}"/>
                  </a:ext>
                </a:extLst>
              </p:cNvPr>
              <p:cNvSpPr/>
              <p:nvPr/>
            </p:nvSpPr>
            <p:spPr>
              <a:xfrm>
                <a:off x="7072689" y="2824163"/>
                <a:ext cx="566362" cy="742950"/>
              </a:xfrm>
              <a:custGeom>
                <a:avLst/>
                <a:gdLst>
                  <a:gd name="connsiteX0" fmla="*/ 194887 w 566362"/>
                  <a:gd name="connsiteY0" fmla="*/ 0 h 742950"/>
                  <a:gd name="connsiteX1" fmla="*/ 566362 w 566362"/>
                  <a:gd name="connsiteY1" fmla="*/ 371475 h 742950"/>
                  <a:gd name="connsiteX2" fmla="*/ 194887 w 566362"/>
                  <a:gd name="connsiteY2" fmla="*/ 742950 h 742950"/>
                  <a:gd name="connsiteX3" fmla="*/ 50292 w 566362"/>
                  <a:gd name="connsiteY3" fmla="*/ 713758 h 742950"/>
                  <a:gd name="connsiteX4" fmla="*/ 8774 w 566362"/>
                  <a:gd name="connsiteY4" fmla="*/ 691222 h 742950"/>
                  <a:gd name="connsiteX5" fmla="*/ 21582 w 566362"/>
                  <a:gd name="connsiteY5" fmla="*/ 684270 h 742950"/>
                  <a:gd name="connsiteX6" fmla="*/ 185362 w 566362"/>
                  <a:gd name="connsiteY6" fmla="*/ 376237 h 742950"/>
                  <a:gd name="connsiteX7" fmla="*/ 21582 w 566362"/>
                  <a:gd name="connsiteY7" fmla="*/ 68204 h 742950"/>
                  <a:gd name="connsiteX8" fmla="*/ 0 w 566362"/>
                  <a:gd name="connsiteY8" fmla="*/ 56490 h 742950"/>
                  <a:gd name="connsiteX9" fmla="*/ 50292 w 566362"/>
                  <a:gd name="connsiteY9" fmla="*/ 29192 h 742950"/>
                  <a:gd name="connsiteX10" fmla="*/ 194887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194887" y="0"/>
                    </a:moveTo>
                    <a:cubicBezTo>
                      <a:pt x="400047" y="0"/>
                      <a:pt x="566362" y="166315"/>
                      <a:pt x="566362" y="371475"/>
                    </a:cubicBezTo>
                    <a:cubicBezTo>
                      <a:pt x="566362" y="576635"/>
                      <a:pt x="400047" y="742950"/>
                      <a:pt x="194887" y="742950"/>
                    </a:cubicBezTo>
                    <a:cubicBezTo>
                      <a:pt x="143597" y="742950"/>
                      <a:pt x="94735" y="732555"/>
                      <a:pt x="50292" y="713758"/>
                    </a:cubicBezTo>
                    <a:lnTo>
                      <a:pt x="8774" y="691222"/>
                    </a:lnTo>
                    <a:lnTo>
                      <a:pt x="21582" y="684270"/>
                    </a:lnTo>
                    <a:cubicBezTo>
                      <a:pt x="120395" y="617513"/>
                      <a:pt x="185362" y="504462"/>
                      <a:pt x="185362" y="376237"/>
                    </a:cubicBezTo>
                    <a:cubicBezTo>
                      <a:pt x="185362" y="248012"/>
                      <a:pt x="120395" y="134961"/>
                      <a:pt x="21582" y="68204"/>
                    </a:cubicBezTo>
                    <a:lnTo>
                      <a:pt x="0" y="56490"/>
                    </a:lnTo>
                    <a:lnTo>
                      <a:pt x="50292" y="29192"/>
                    </a:lnTo>
                    <a:cubicBezTo>
                      <a:pt x="94735" y="10395"/>
                      <a:pt x="143597" y="0"/>
                      <a:pt x="194887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A43250D-2174-49FD-9487-DC304C936928}"/>
                  </a:ext>
                </a:extLst>
              </p:cNvPr>
              <p:cNvSpPr/>
              <p:nvPr/>
            </p:nvSpPr>
            <p:spPr>
              <a:xfrm>
                <a:off x="6515101" y="2828925"/>
                <a:ext cx="566362" cy="742950"/>
              </a:xfrm>
              <a:custGeom>
                <a:avLst/>
                <a:gdLst>
                  <a:gd name="connsiteX0" fmla="*/ 371475 w 566362"/>
                  <a:gd name="connsiteY0" fmla="*/ 0 h 742950"/>
                  <a:gd name="connsiteX1" fmla="*/ 516070 w 566362"/>
                  <a:gd name="connsiteY1" fmla="*/ 29192 h 742950"/>
                  <a:gd name="connsiteX2" fmla="*/ 557588 w 566362"/>
                  <a:gd name="connsiteY2" fmla="*/ 51728 h 742950"/>
                  <a:gd name="connsiteX3" fmla="*/ 544780 w 566362"/>
                  <a:gd name="connsiteY3" fmla="*/ 58680 h 742950"/>
                  <a:gd name="connsiteX4" fmla="*/ 381000 w 566362"/>
                  <a:gd name="connsiteY4" fmla="*/ 366713 h 742950"/>
                  <a:gd name="connsiteX5" fmla="*/ 544780 w 566362"/>
                  <a:gd name="connsiteY5" fmla="*/ 674746 h 742950"/>
                  <a:gd name="connsiteX6" fmla="*/ 566362 w 566362"/>
                  <a:gd name="connsiteY6" fmla="*/ 686460 h 742950"/>
                  <a:gd name="connsiteX7" fmla="*/ 516070 w 566362"/>
                  <a:gd name="connsiteY7" fmla="*/ 713758 h 742950"/>
                  <a:gd name="connsiteX8" fmla="*/ 371475 w 566362"/>
                  <a:gd name="connsiteY8" fmla="*/ 742950 h 742950"/>
                  <a:gd name="connsiteX9" fmla="*/ 0 w 566362"/>
                  <a:gd name="connsiteY9" fmla="*/ 371475 h 742950"/>
                  <a:gd name="connsiteX10" fmla="*/ 371475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371475" y="0"/>
                    </a:moveTo>
                    <a:cubicBezTo>
                      <a:pt x="422765" y="0"/>
                      <a:pt x="471627" y="10395"/>
                      <a:pt x="516070" y="29192"/>
                    </a:cubicBezTo>
                    <a:lnTo>
                      <a:pt x="557588" y="51728"/>
                    </a:lnTo>
                    <a:lnTo>
                      <a:pt x="544780" y="58680"/>
                    </a:lnTo>
                    <a:cubicBezTo>
                      <a:pt x="445967" y="125437"/>
                      <a:pt x="381000" y="238488"/>
                      <a:pt x="381000" y="366713"/>
                    </a:cubicBezTo>
                    <a:cubicBezTo>
                      <a:pt x="381000" y="494938"/>
                      <a:pt x="445967" y="607989"/>
                      <a:pt x="544780" y="674746"/>
                    </a:cubicBezTo>
                    <a:lnTo>
                      <a:pt x="566362" y="686460"/>
                    </a:lnTo>
                    <a:lnTo>
                      <a:pt x="516070" y="713758"/>
                    </a:lnTo>
                    <a:cubicBezTo>
                      <a:pt x="471627" y="732555"/>
                      <a:pt x="42276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186487-F7EC-4D4A-8376-794B2991155B}"/>
                </a:ext>
              </a:extLst>
            </p:cNvPr>
            <p:cNvSpPr txBox="1"/>
            <p:nvPr/>
          </p:nvSpPr>
          <p:spPr>
            <a:xfrm>
              <a:off x="5354294" y="4678805"/>
              <a:ext cx="1229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Weeknd</a:t>
              </a:r>
              <a:r>
                <a:rPr lang="en-US" sz="1400" dirty="0"/>
                <a:t> Lyrics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2DF590-AD4F-4526-951E-1F7A2A383A62}"/>
                </a:ext>
              </a:extLst>
            </p:cNvPr>
            <p:cNvSpPr txBox="1"/>
            <p:nvPr/>
          </p:nvSpPr>
          <p:spPr>
            <a:xfrm>
              <a:off x="6927113" y="4678805"/>
              <a:ext cx="1089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Bing Lexicon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DEF261F-A7C4-4E51-9675-E9A75D387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141" y="1445821"/>
            <a:ext cx="4248150" cy="219075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70398C9C-C9E4-4D91-A31E-443FE44C8AD5}"/>
              </a:ext>
            </a:extLst>
          </p:cNvPr>
          <p:cNvSpPr/>
          <p:nvPr/>
        </p:nvSpPr>
        <p:spPr>
          <a:xfrm rot="5400000">
            <a:off x="1860603" y="2443726"/>
            <a:ext cx="2278472" cy="33388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E0A48BD-1DEC-402F-B9FE-1C285669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141" y="1867673"/>
            <a:ext cx="577215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101" y="2389176"/>
            <a:ext cx="3457514" cy="107238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C630E9-D875-9B49-B6EF-45A770BACF4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FDED2E-E8E5-D941-94CD-5D0BE3FABA8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905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recreate </a:t>
            </a:r>
            <a:r>
              <a:rPr lang="en-US" dirty="0" err="1"/>
              <a:t>Plutchik’s</a:t>
            </a:r>
            <a:r>
              <a:rPr lang="en-US" dirty="0"/>
              <a:t> Wheel of Emotions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1226896"/>
            <a:ext cx="4343400" cy="4404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BBF85A-CC36-4919-A4E5-B541A3DD3D76}"/>
              </a:ext>
            </a:extLst>
          </p:cNvPr>
          <p:cNvSpPr txBox="1"/>
          <p:nvPr/>
        </p:nvSpPr>
        <p:spPr>
          <a:xfrm>
            <a:off x="185383" y="5824265"/>
            <a:ext cx="87732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 to the script!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89D539-B4CA-C64C-884A-FE1B3031ABB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59311DE-7101-984D-8819-B840F6524F8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702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see </a:t>
            </a:r>
            <a:r>
              <a:rPr lang="en-US" dirty="0" err="1"/>
              <a:t>Zipf’s</a:t>
            </a:r>
            <a:r>
              <a:rPr lang="en-US" dirty="0"/>
              <a:t> law in linguistics?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811B83C-CEDF-4FD4-9014-3F1FE1E7AC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0359922"/>
              </p:ext>
            </p:extLst>
          </p:nvPr>
        </p:nvGraphicFramePr>
        <p:xfrm>
          <a:off x="4454925" y="2065283"/>
          <a:ext cx="4247641" cy="2646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2" y="5499847"/>
            <a:ext cx="6550134" cy="60511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Therefore, even if we know 000s of words, we will use as few as possible to communicate.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434" y="2081047"/>
            <a:ext cx="3531476" cy="37837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Principle of Least Effort Theory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462" y="2569779"/>
            <a:ext cx="3515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will choose a path of least resistance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seek to minimize effort for a task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4A0F86-FD70-724B-A313-E5656060A23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77DB0C-79A2-584C-B4D7-6E6B58E2915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270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Polarity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Plus 5"/>
          <p:cNvSpPr/>
          <p:nvPr/>
        </p:nvSpPr>
        <p:spPr>
          <a:xfrm>
            <a:off x="2848005" y="1085276"/>
            <a:ext cx="3231931" cy="3231931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6"/>
          <p:cNvSpPr/>
          <p:nvPr/>
        </p:nvSpPr>
        <p:spPr>
          <a:xfrm>
            <a:off x="2812891" y="3144533"/>
            <a:ext cx="3302159" cy="3405352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To what extent is a document positive or negative.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7825CB-ABF9-FF40-9246-CC7A56A5997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6FE899-F4F1-DA4A-91C4-E394440FE49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42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if we can do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2" descr="Image result for nlp  meme">
            <a:extLst>
              <a:ext uri="{FF2B5EF4-FFF2-40B4-BE49-F238E27FC236}">
                <a16:creationId xmlns:a16="http://schemas.microsoft.com/office/drawing/2014/main" id="{35D90B61-6276-460C-9D9B-5206933B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002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7A1202-AC82-8C4C-AFB5-F90594FC49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131A43-F436-8F40-A5C9-3B4D50C1110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499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I loathe Aldi.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004D7-843F-C340-810A-46AEF5084656}"/>
              </a:ext>
            </a:extLst>
          </p:cNvPr>
          <p:cNvSpPr txBox="1"/>
          <p:nvPr/>
        </p:nvSpPr>
        <p:spPr>
          <a:xfrm>
            <a:off x="132750" y="2545560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   </a:t>
            </a:r>
            <a:r>
              <a:rPr lang="en-US" sz="4400" dirty="0">
                <a:solidFill>
                  <a:srgbClr val="FF0000"/>
                </a:solidFill>
              </a:rPr>
              <a:t>loathe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A3C58-47A2-AB40-A2C1-5B039D7298E6}"/>
              </a:ext>
            </a:extLst>
          </p:cNvPr>
          <p:cNvSpPr/>
          <p:nvPr/>
        </p:nvSpPr>
        <p:spPr>
          <a:xfrm>
            <a:off x="2364599" y="2613419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20D99C-0D36-714E-BC29-FF049B08ED81}"/>
              </a:ext>
            </a:extLst>
          </p:cNvPr>
          <p:cNvCxnSpPr/>
          <p:nvPr/>
        </p:nvCxnSpPr>
        <p:spPr>
          <a:xfrm>
            <a:off x="1537252" y="2186609"/>
            <a:ext cx="0" cy="503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1ABCCC-E7FA-604B-ABCF-3856B7CCA5E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CF1E04-BC74-2841-BEBB-25B8839D1C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36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17500">
              <a:buFont typeface="Arial" panose="020B0604020202020204" pitchFamily="34" charset="0"/>
              <a:buChar char="•"/>
            </a:pPr>
            <a:r>
              <a:rPr lang="en-US" sz="4400" dirty="0"/>
              <a:t>I love Carrefour. They are the best.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09842D-C357-1645-A876-2DCBEF2058F2}"/>
              </a:ext>
            </a:extLst>
          </p:cNvPr>
          <p:cNvCxnSpPr/>
          <p:nvPr/>
        </p:nvCxnSpPr>
        <p:spPr>
          <a:xfrm>
            <a:off x="1285464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3E5C51-003C-AC42-A8CF-64AA6E1855D9}"/>
              </a:ext>
            </a:extLst>
          </p:cNvPr>
          <p:cNvCxnSpPr/>
          <p:nvPr/>
        </p:nvCxnSpPr>
        <p:spPr>
          <a:xfrm>
            <a:off x="7752521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564240A-000E-0649-9E84-8CBF0DEC20C8}"/>
              </a:ext>
            </a:extLst>
          </p:cNvPr>
          <p:cNvSpPr/>
          <p:nvPr/>
        </p:nvSpPr>
        <p:spPr>
          <a:xfrm>
            <a:off x="732550" y="2532030"/>
            <a:ext cx="11400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love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0B8A7C-5DC4-CF49-B023-6BF28B6194E5}"/>
              </a:ext>
            </a:extLst>
          </p:cNvPr>
          <p:cNvSpPr/>
          <p:nvPr/>
        </p:nvSpPr>
        <p:spPr>
          <a:xfrm>
            <a:off x="7153228" y="2532030"/>
            <a:ext cx="11657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best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B9E460-C4D0-FB42-B76F-4C9131F65344}"/>
              </a:ext>
            </a:extLst>
          </p:cNvPr>
          <p:cNvSpPr/>
          <p:nvPr/>
        </p:nvSpPr>
        <p:spPr>
          <a:xfrm>
            <a:off x="4138448" y="3374506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21C3E90-62CD-334E-AC63-1594CFE62046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2514516" y="2089533"/>
            <a:ext cx="411994" cy="2835870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D3E7CE7-1F67-784C-BEB4-FAD81E700A08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6188027" y="2189028"/>
            <a:ext cx="435643" cy="2660528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A9B007-343F-8841-95AF-C658F24B561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A9FB7E-C288-ED40-92AE-FBFE35A150E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87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79375">
              <a:buFont typeface="Arial" panose="020B0604020202020204" pitchFamily="34" charset="0"/>
              <a:buChar char="•"/>
            </a:pPr>
            <a:r>
              <a:rPr lang="en-US" sz="3200" dirty="0"/>
              <a:t>I like shopping at </a:t>
            </a:r>
            <a:r>
              <a:rPr lang="en-US" sz="3200" dirty="0" err="1"/>
              <a:t>Migros</a:t>
            </a:r>
            <a:r>
              <a:rPr lang="en-US" sz="3200" dirty="0"/>
              <a:t> but hate the location.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E4DAA7-AAF4-6643-913E-F332930FFB71}"/>
              </a:ext>
            </a:extLst>
          </p:cNvPr>
          <p:cNvCxnSpPr/>
          <p:nvPr/>
        </p:nvCxnSpPr>
        <p:spPr>
          <a:xfrm>
            <a:off x="914406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919423-66A2-1D4E-B1CD-F6A7B31489A0}"/>
              </a:ext>
            </a:extLst>
          </p:cNvPr>
          <p:cNvCxnSpPr/>
          <p:nvPr/>
        </p:nvCxnSpPr>
        <p:spPr>
          <a:xfrm>
            <a:off x="5618923" y="2179982"/>
            <a:ext cx="0" cy="503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FA69A2E-BE88-B945-82F8-2F16FE70C16F}"/>
              </a:ext>
            </a:extLst>
          </p:cNvPr>
          <p:cNvSpPr/>
          <p:nvPr/>
        </p:nvSpPr>
        <p:spPr>
          <a:xfrm>
            <a:off x="5005552" y="2585039"/>
            <a:ext cx="1210460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hate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9A69E-3A96-4A4F-87FC-C29A701D7D82}"/>
              </a:ext>
            </a:extLst>
          </p:cNvPr>
          <p:cNvSpPr/>
          <p:nvPr/>
        </p:nvSpPr>
        <p:spPr>
          <a:xfrm>
            <a:off x="2905996" y="3374506"/>
            <a:ext cx="867104" cy="6779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A36F5144-944A-8341-A1DE-B899F5A4337A}"/>
              </a:ext>
            </a:extLst>
          </p:cNvPr>
          <p:cNvCxnSpPr>
            <a:cxnSpLocks/>
            <a:stCxn id="13" idx="2"/>
            <a:endCxn id="10" idx="1"/>
          </p:cNvCxnSpPr>
          <p:nvPr/>
        </p:nvCxnSpPr>
        <p:spPr>
          <a:xfrm rot="16200000" flipH="1">
            <a:off x="1748047" y="2555515"/>
            <a:ext cx="358985" cy="1956913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41AC168-A35E-9348-895D-1CECA2BC503B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4512449" y="2615131"/>
            <a:ext cx="358985" cy="183768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57F46-4ACE-9644-9D37-5FEAD54797EE}"/>
              </a:ext>
            </a:extLst>
          </p:cNvPr>
          <p:cNvSpPr/>
          <p:nvPr/>
        </p:nvSpPr>
        <p:spPr>
          <a:xfrm>
            <a:off x="467508" y="2585039"/>
            <a:ext cx="9631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like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37F6F8-26A3-3348-8E17-B7E18B7EAE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250D35-3AE4-E24E-A7F9-1DCCF9AE28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you do that?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343316"/>
            <a:ext cx="88602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chemeClr val="accent1"/>
                </a:solidFill>
              </a:rPr>
              <a:t>loathe</a:t>
            </a:r>
            <a:r>
              <a:rPr lang="en-US" sz="3200" dirty="0"/>
              <a:t>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love</a:t>
            </a:r>
            <a:r>
              <a:rPr lang="en-US" sz="3200" dirty="0"/>
              <a:t> Carrefour.  They are the </a:t>
            </a:r>
            <a:r>
              <a:rPr lang="en-US" sz="3200" dirty="0">
                <a:solidFill>
                  <a:srgbClr val="92D050"/>
                </a:solidFill>
              </a:rPr>
              <a:t>best</a:t>
            </a:r>
            <a:r>
              <a:rPr lang="en-US" sz="3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like</a:t>
            </a:r>
            <a:r>
              <a:rPr lang="en-US" sz="3200" dirty="0"/>
              <a:t> shopping at </a:t>
            </a:r>
            <a:r>
              <a:rPr lang="en-US" sz="3200" dirty="0" err="1"/>
              <a:t>Migros</a:t>
            </a:r>
            <a:r>
              <a:rPr lang="en-US" sz="3200" dirty="0"/>
              <a:t> but </a:t>
            </a:r>
            <a:r>
              <a:rPr lang="en-US" sz="3200" dirty="0">
                <a:solidFill>
                  <a:srgbClr val="C00000"/>
                </a:solidFill>
              </a:rPr>
              <a:t>hate</a:t>
            </a:r>
            <a:r>
              <a:rPr lang="en-US" sz="3200" dirty="0"/>
              <a:t> the location.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2543" y="5837186"/>
            <a:ext cx="847569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 know groups of positive and negative words.  </a:t>
            </a:r>
            <a:r>
              <a:rPr lang="en-US" sz="16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could be called a polarity lexicon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5903" y="1311784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6411311" y="2788488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1289" y="4457005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45179" y="4457005"/>
            <a:ext cx="867104" cy="677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12" name="Equal 11"/>
          <p:cNvSpPr/>
          <p:nvPr/>
        </p:nvSpPr>
        <p:spPr>
          <a:xfrm>
            <a:off x="2490958" y="4551599"/>
            <a:ext cx="740980" cy="488731"/>
          </a:xfrm>
          <a:prstGeom prst="mathEqual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8724" y="4457005"/>
            <a:ext cx="867104" cy="6779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4BA374-3814-8449-B963-D2DF02BE47A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10A8D3-3289-1941-B107-D1DB36AA457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9597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6026</TotalTime>
  <Words>1069</Words>
  <Application>Microsoft Macintosh PowerPoint</Application>
  <PresentationFormat>On-screen Show (4:3)</PresentationFormat>
  <Paragraphs>290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 Unicode MS</vt:lpstr>
      <vt:lpstr>Arial</vt:lpstr>
      <vt:lpstr>Calibri</vt:lpstr>
      <vt:lpstr>Calibri Light</vt:lpstr>
      <vt:lpstr>Consolas</vt:lpstr>
      <vt:lpstr>1_Office Theme</vt:lpstr>
      <vt:lpstr>Text Mining &amp; NLP Dictionary Based Sentiment Analysis</vt:lpstr>
      <vt:lpstr>Zipf’s Law: Our words  are less diverse than we think</vt:lpstr>
      <vt:lpstr>Why do we see Zipf’s law in linguistics?</vt:lpstr>
      <vt:lpstr>Polarity</vt:lpstr>
      <vt:lpstr>Let’s see if we can do it</vt:lpstr>
      <vt:lpstr>How would you rate the polarity?</vt:lpstr>
      <vt:lpstr>How would you rate the polarity?</vt:lpstr>
      <vt:lpstr>How would you rate the polarity?</vt:lpstr>
      <vt:lpstr>How did you do that?</vt:lpstr>
      <vt:lpstr>Simple Sentiment Polarity</vt:lpstr>
      <vt:lpstr>Simple Sentiment Polarity</vt:lpstr>
      <vt:lpstr>Differences between Polarity &amp; Emotion</vt:lpstr>
      <vt:lpstr>Differences between Polarity &amp; Emotion</vt:lpstr>
      <vt:lpstr>A bit more complex polarity</vt:lpstr>
      <vt:lpstr>In reality sentiment is more complex.</vt:lpstr>
      <vt:lpstr>In reality sentiment is more complex.</vt:lpstr>
      <vt:lpstr>Kanjoya’s Experience Corpus</vt:lpstr>
      <vt:lpstr>Tidy Data Formats are structured differently</vt:lpstr>
      <vt:lpstr>The pipe operator…%&gt;%</vt:lpstr>
      <vt:lpstr>Tidy data uses %&gt;% to forward objects</vt:lpstr>
      <vt:lpstr>In this exercise we will examine song lyrics</vt:lpstr>
      <vt:lpstr>Sentiment the Tidy Way uses joins with existing lexicons</vt:lpstr>
      <vt:lpstr>Tidy can seem complicated but not impossible.</vt:lpstr>
      <vt:lpstr>Starting with a DTM, its straightforward</vt:lpstr>
      <vt:lpstr>Get in touch with our feelings…</vt:lpstr>
      <vt:lpstr>Similar polarity scores in both methods</vt:lpstr>
      <vt:lpstr>Similar polarity scores in both methods</vt:lpstr>
      <vt:lpstr>Let’s recreate Plutchik’s Wheel of Emotions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347</cp:revision>
  <dcterms:created xsi:type="dcterms:W3CDTF">2018-05-23T17:24:59Z</dcterms:created>
  <dcterms:modified xsi:type="dcterms:W3CDTF">2023-08-07T23:58:38Z</dcterms:modified>
</cp:coreProperties>
</file>